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42636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11870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69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31715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246816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80639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1042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3527226"/>
            <a:ext cx="3804047" cy="89296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3527226"/>
            <a:ext cx="3804047" cy="89296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55014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155611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329724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85351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17876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659883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138134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707480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2" y="1348383"/>
            <a:ext cx="1928813" cy="3071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1348383"/>
            <a:ext cx="5679281" cy="3071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36649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42817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69" y="1946672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72"/>
            <a:ext cx="3625453" cy="40183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72353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723625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370890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8928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1900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6270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892969" y="178594"/>
            <a:ext cx="7358063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arker Felt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892969" y="1946672"/>
            <a:ext cx="7358063" cy="4018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arker Fel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Marker Felt" charset="0"/>
              </a:rPr>
              <a:t>Second level</a:t>
            </a:r>
          </a:p>
          <a:p>
            <a:pPr lvl="2"/>
            <a:r>
              <a:rPr lang="en-US" altLang="en-US" smtClean="0">
                <a:sym typeface="Marker Felt" charset="0"/>
              </a:rPr>
              <a:t>Third level</a:t>
            </a:r>
          </a:p>
          <a:p>
            <a:pPr lvl="3"/>
            <a:r>
              <a:rPr lang="en-US" altLang="en-US" smtClean="0">
                <a:sym typeface="Marker Felt" charset="0"/>
              </a:rPr>
              <a:t>Fourth level</a:t>
            </a:r>
          </a:p>
          <a:p>
            <a:pPr lvl="4"/>
            <a:r>
              <a:rPr lang="en-US" altLang="en-US" smtClean="0">
                <a:sym typeface="Marker Fel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22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+mj-lt"/>
          <a:ea typeface="+mj-ea"/>
          <a:cs typeface="+mj-cs"/>
          <a:sym typeface="Marker Felt" charset="0"/>
        </a:defRPr>
      </a:lvl1pPr>
      <a:lvl2pPr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2pPr>
      <a:lvl3pPr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3pPr>
      <a:lvl4pPr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4pPr>
      <a:lvl5pPr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9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9pPr>
    </p:titleStyle>
    <p:bodyStyle>
      <a:lvl1pPr marL="600500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1pPr>
      <a:lvl2pPr marL="913028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2pPr>
      <a:lvl3pPr marL="1225556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3pPr>
      <a:lvl4pPr marL="1538084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4pPr>
      <a:lvl5pPr marL="1850612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5pPr>
      <a:lvl6pPr marL="2172069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2493527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2814984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3136441" indent="-412983" algn="l" rtl="0" fontAlgn="base">
        <a:spcBef>
          <a:spcPts val="1969"/>
        </a:spcBef>
        <a:spcAft>
          <a:spcPct val="0"/>
        </a:spcAft>
        <a:buSzPct val="77000"/>
        <a:buChar char="•"/>
        <a:defRPr sz="32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714375" y="1348383"/>
            <a:ext cx="7715250" cy="1964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arker Fel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14375" y="3527226"/>
            <a:ext cx="7715250" cy="89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Marker Fel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Marker Felt" charset="0"/>
              </a:rPr>
              <a:t>Second level</a:t>
            </a:r>
          </a:p>
          <a:p>
            <a:pPr lvl="2"/>
            <a:r>
              <a:rPr lang="en-US" altLang="en-US" smtClean="0">
                <a:sym typeface="Marker Felt" charset="0"/>
              </a:rPr>
              <a:t>Third level</a:t>
            </a:r>
          </a:p>
          <a:p>
            <a:pPr lvl="3"/>
            <a:r>
              <a:rPr lang="en-US" altLang="en-US" smtClean="0">
                <a:sym typeface="Marker Felt" charset="0"/>
              </a:rPr>
              <a:t>Fourth level</a:t>
            </a:r>
          </a:p>
          <a:p>
            <a:pPr lvl="4"/>
            <a:r>
              <a:rPr lang="en-US" altLang="en-US" smtClean="0">
                <a:sym typeface="Marker Felt" charset="0"/>
              </a:rPr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705445" y="3431232"/>
            <a:ext cx="7742039" cy="0"/>
          </a:xfrm>
          <a:prstGeom prst="line">
            <a:avLst/>
          </a:prstGeom>
          <a:noFill/>
          <a:ln w="12700" cap="flat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IE" sz="2800">
              <a:solidFill>
                <a:srgbClr val="727272"/>
              </a:solidFill>
              <a:sym typeface="Marker Fel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68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+mj-lt"/>
          <a:ea typeface="+mj-ea"/>
          <a:cs typeface="+mj-cs"/>
          <a:sym typeface="Marker Felt" charset="0"/>
        </a:defRPr>
      </a:lvl1pPr>
      <a:lvl2pPr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2pPr>
      <a:lvl3pPr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3pPr>
      <a:lvl4pPr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4pPr>
      <a:lvl5pPr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6700">
          <a:solidFill>
            <a:srgbClr val="3995D6"/>
          </a:solidFill>
          <a:latin typeface="Marker Felt" charset="0"/>
          <a:ea typeface="ヒラギノ明朝 ProN W3" charset="0"/>
          <a:cs typeface="ヒラギノ明朝 ProN W3" charset="0"/>
          <a:sym typeface="Marker Felt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28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A.T.H.E Conference 2013</a:t>
            </a:r>
            <a:r>
              <a:rPr lang="en-US" altLang="en-US" sz="2800">
                <a:solidFill>
                  <a:srgbClr val="737373"/>
                </a:solidFill>
              </a:rPr>
              <a:t> 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714375" y="3527227"/>
            <a:ext cx="7715250" cy="2330648"/>
          </a:xfrm>
          <a:ln/>
        </p:spPr>
        <p:txBody>
          <a:bodyPr/>
          <a:lstStyle/>
          <a:p>
            <a:r>
              <a:rPr lang="en-US" altLang="en-US" dirty="0"/>
              <a:t>Leaving Certificate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Assignment  </a:t>
            </a:r>
            <a:r>
              <a:rPr lang="en-US" altLang="en-US" dirty="0"/>
              <a:t>4 - Food Technology</a:t>
            </a:r>
          </a:p>
          <a:p>
            <a:r>
              <a:rPr lang="en-US" altLang="en-US" smtClean="0"/>
              <a:t>Breads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803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Artisan Bread</a:t>
            </a:r>
          </a:p>
        </p:txBody>
      </p:sp>
      <p:sp>
        <p:nvSpPr>
          <p:cNvPr id="2662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/>
              <a:t>Definition - An artisan baker is a craftsperson who is trained to the highest ability to mix, ferment, shape and bake a hand crafted loaf of bread. They understand the science behind the chemical reactions of the ingredients and know how to provide the best environment for the bread to develop.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020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Range of popular breads</a:t>
            </a:r>
          </a:p>
        </p:txBody>
      </p:sp>
      <p:sp>
        <p:nvSpPr>
          <p:cNvPr id="27650" name="Rectangle 2"/>
          <p:cNvSpPr>
            <a:spLocks noChangeArrowheads="1"/>
          </p:cNvSpPr>
          <p:nvPr>
            <p:ph type="body" idx="1"/>
          </p:nvPr>
        </p:nvSpPr>
        <p:spPr>
          <a:xfrm>
            <a:off x="473275" y="1616274"/>
            <a:ext cx="7733109" cy="4482703"/>
          </a:xfrm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 sz="3000"/>
              <a:t>Sour dough</a:t>
            </a:r>
          </a:p>
          <a:p>
            <a:pPr marL="636185">
              <a:spcBef>
                <a:spcPts val="1846"/>
              </a:spcBef>
              <a:buBlip>
                <a:blip r:embed="rId2"/>
              </a:buBlip>
            </a:pPr>
            <a:r>
              <a:rPr lang="en-US" altLang="en-US" sz="3000"/>
              <a:t>Yeast bread </a:t>
            </a:r>
          </a:p>
          <a:p>
            <a:pPr marL="636185">
              <a:spcBef>
                <a:spcPts val="1846"/>
              </a:spcBef>
              <a:buBlip>
                <a:blip r:embed="rId2"/>
              </a:buBlip>
            </a:pPr>
            <a:r>
              <a:rPr lang="en-US" altLang="en-US" sz="3000"/>
              <a:t>Soda Bread</a:t>
            </a:r>
          </a:p>
          <a:p>
            <a:pPr marL="636185">
              <a:spcBef>
                <a:spcPts val="1846"/>
              </a:spcBef>
              <a:buBlip>
                <a:blip r:embed="rId2"/>
              </a:buBlip>
            </a:pPr>
            <a:r>
              <a:rPr lang="en-US" altLang="en-US" sz="3000"/>
              <a:t>Brown soda</a:t>
            </a:r>
          </a:p>
          <a:p>
            <a:pPr marL="636185">
              <a:spcBef>
                <a:spcPts val="1846"/>
              </a:spcBef>
              <a:buBlip>
                <a:blip r:embed="rId2"/>
              </a:buBlip>
            </a:pPr>
            <a:r>
              <a:rPr lang="en-US" altLang="en-US" sz="3000"/>
              <a:t>Foccacia </a:t>
            </a:r>
          </a:p>
          <a:p>
            <a:pPr marL="636185">
              <a:spcBef>
                <a:spcPts val="1846"/>
              </a:spcBef>
              <a:buBlip>
                <a:blip r:embed="rId2"/>
              </a:buBlip>
            </a:pPr>
            <a:r>
              <a:rPr lang="en-US" altLang="en-US" sz="3000"/>
              <a:t>Brioche</a:t>
            </a:r>
          </a:p>
          <a:p>
            <a:pPr marL="636185">
              <a:spcBef>
                <a:spcPts val="1846"/>
              </a:spcBef>
              <a:buBlip>
                <a:blip r:embed="rId2"/>
              </a:buBlip>
            </a:pPr>
            <a:r>
              <a:rPr lang="en-US" altLang="en-US" sz="3000"/>
              <a:t>Granary loaf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484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Ingredients </a:t>
            </a:r>
          </a:p>
        </p:txBody>
      </p:sp>
      <p:sp>
        <p:nvSpPr>
          <p:cNvPr id="28674" name="Rectangle 2"/>
          <p:cNvSpPr>
            <a:spLocks noChangeArrowheads="1"/>
          </p:cNvSpPr>
          <p:nvPr>
            <p:ph type="body" idx="1"/>
          </p:nvPr>
        </p:nvSpPr>
        <p:spPr>
          <a:xfrm>
            <a:off x="875965" y="3378371"/>
            <a:ext cx="7358063" cy="4018359"/>
          </a:xfrm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 dirty="0"/>
              <a:t>Flour, water, salt &amp; raising agent - biological &amp; chemical</a:t>
            </a:r>
          </a:p>
          <a:p>
            <a:pPr marL="636185">
              <a:buBlip>
                <a:blip r:embed="rId2"/>
              </a:buBlip>
            </a:pPr>
            <a:r>
              <a:rPr lang="en-US" altLang="en-US" dirty="0"/>
              <a:t>Yeast bread -Fresh, dried , quick yeast</a:t>
            </a:r>
          </a:p>
          <a:p>
            <a:pPr marL="636185">
              <a:buBlip>
                <a:blip r:embed="rId2"/>
              </a:buBlip>
            </a:pPr>
            <a:r>
              <a:rPr lang="en-US" altLang="en-US" dirty="0"/>
              <a:t>Sour dough - wild yeast from the air</a:t>
            </a:r>
          </a:p>
          <a:p>
            <a:pPr marL="636185">
              <a:buBlip>
                <a:blip r:embed="rId2"/>
              </a:buBlip>
            </a:pPr>
            <a:r>
              <a:rPr lang="en-US" altLang="en-US" dirty="0"/>
              <a:t>Soda bread - Alkali and acid -sodium Bicarbonate and Buttermilk</a:t>
            </a:r>
          </a:p>
          <a:p>
            <a:pPr marL="636185">
              <a:buBlip>
                <a:blip r:embed="rId2"/>
              </a:buBlip>
            </a:pPr>
            <a:endParaRPr lang="en-US" altLang="en-US" dirty="0"/>
          </a:p>
          <a:p>
            <a:pPr marL="636185">
              <a:buBlip>
                <a:blip r:embed="rId2"/>
              </a:buBlip>
            </a:pPr>
            <a:endParaRPr lang="en-US" altLang="en-US" dirty="0"/>
          </a:p>
          <a:p>
            <a:pPr marL="636185">
              <a:buBlip>
                <a:blip r:embed="rId2"/>
              </a:buBlip>
            </a:pPr>
            <a:endParaRPr lang="en-US" altLang="en-US" dirty="0"/>
          </a:p>
          <a:p>
            <a:pPr marL="636185">
              <a:buBlip>
                <a:blip r:embed="rId2"/>
              </a:buBlip>
            </a:pPr>
            <a:endParaRPr lang="en-US" alt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19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Principles of making Yeast Bread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 sz="2400"/>
              <a:t>Flour type - Strong with high protein - gluten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Water - blood warm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salt - flavour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Yeast - living organism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Kneading - stretching the gluten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Time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Temperature of the oven</a:t>
            </a:r>
          </a:p>
          <a:p>
            <a:pPr marL="636185">
              <a:spcBef>
                <a:spcPts val="1450"/>
              </a:spcBef>
              <a:buBlip>
                <a:blip r:embed="rId2"/>
              </a:buBlip>
            </a:pPr>
            <a:r>
              <a:rPr lang="en-US" altLang="en-US" sz="2400"/>
              <a:t>lean and enriched yeast bread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80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Principles of making soda bread</a:t>
            </a:r>
          </a:p>
        </p:txBody>
      </p:sp>
      <p:sp>
        <p:nvSpPr>
          <p:cNvPr id="30722" name="Rectangle 2"/>
          <p:cNvSpPr>
            <a:spLocks noChangeArrowheads="1"/>
          </p:cNvSpPr>
          <p:nvPr>
            <p:ph type="body" idx="1"/>
          </p:nvPr>
        </p:nvSpPr>
        <p:spPr>
          <a:xfrm>
            <a:off x="767954" y="1946673"/>
            <a:ext cx="7358063" cy="4018359"/>
          </a:xfrm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/>
              <a:t>Acid + Alkali = Carbon dioxide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sour milk, buttermilk, plain yoghurt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baking soda, bicarbonate of soda, bread soda = sodium bicarbonate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flour - plain - low gluten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salt - flavour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776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Principles of making sourdough bread </a:t>
            </a:r>
          </a:p>
        </p:txBody>
      </p:sp>
      <p:sp>
        <p:nvSpPr>
          <p:cNvPr id="3174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/>
              <a:t>Begins with a starter made from the air, grapes, potatoes or flour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3 stage process of feeding the starter with well or bottled water and flour 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831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Bread Packaging</a:t>
            </a:r>
          </a:p>
        </p:txBody>
      </p:sp>
      <p:sp>
        <p:nvSpPr>
          <p:cNvPr id="3277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/>
              <a:t>Bread crust 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Paper bags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Food grade plastic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Modified atmosphere packaging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Waxed paper</a:t>
            </a:r>
          </a:p>
          <a:p>
            <a:pPr marL="636185">
              <a:buBlip>
                <a:blip r:embed="rId2"/>
              </a:buBlip>
            </a:pPr>
            <a:r>
              <a:rPr lang="en-US" altLang="en-US"/>
              <a:t>Cardboard boxes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70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Evaluation</a:t>
            </a:r>
          </a:p>
        </p:txBody>
      </p:sp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636185">
              <a:buBlip>
                <a:blip r:embed="rId2"/>
              </a:buBlip>
            </a:pPr>
            <a:r>
              <a:rPr lang="en-US" altLang="en-US" sz="2700"/>
              <a:t>Time </a:t>
            </a:r>
          </a:p>
          <a:p>
            <a:pPr marL="636185">
              <a:spcBef>
                <a:spcPts val="1652"/>
              </a:spcBef>
              <a:buBlip>
                <a:blip r:embed="rId2"/>
              </a:buBlip>
            </a:pPr>
            <a:r>
              <a:rPr lang="en-US" altLang="en-US" sz="2700"/>
              <a:t>Shelf life</a:t>
            </a:r>
          </a:p>
          <a:p>
            <a:pPr marL="636185">
              <a:spcBef>
                <a:spcPts val="1652"/>
              </a:spcBef>
              <a:buBlip>
                <a:blip r:embed="rId2"/>
              </a:buBlip>
            </a:pPr>
            <a:r>
              <a:rPr lang="en-US" altLang="en-US" sz="2700"/>
              <a:t>Cost </a:t>
            </a:r>
          </a:p>
          <a:p>
            <a:pPr marL="636185">
              <a:spcBef>
                <a:spcPts val="1652"/>
              </a:spcBef>
              <a:buBlip>
                <a:blip r:embed="rId2"/>
              </a:buBlip>
            </a:pPr>
            <a:r>
              <a:rPr lang="en-US" altLang="en-US" sz="2700"/>
              <a:t>Practicality </a:t>
            </a:r>
          </a:p>
          <a:p>
            <a:pPr marL="636185">
              <a:spcBef>
                <a:spcPts val="1652"/>
              </a:spcBef>
              <a:buBlip>
                <a:blip r:embed="rId2"/>
              </a:buBlip>
            </a:pPr>
            <a:r>
              <a:rPr lang="en-US" altLang="en-US" sz="2700"/>
              <a:t>Taste and flavour</a:t>
            </a:r>
          </a:p>
          <a:p>
            <a:pPr marL="636185">
              <a:spcBef>
                <a:spcPts val="1652"/>
              </a:spcBef>
              <a:buBlip>
                <a:blip r:embed="rId2"/>
              </a:buBlip>
            </a:pPr>
            <a:r>
              <a:rPr lang="en-US" altLang="en-US" sz="2700"/>
              <a:t>Adaptability</a:t>
            </a:r>
          </a:p>
          <a:p>
            <a:pPr marL="636185">
              <a:spcBef>
                <a:spcPts val="1652"/>
              </a:spcBef>
              <a:buBlip>
                <a:blip r:embed="rId2"/>
              </a:buBlip>
            </a:pPr>
            <a:r>
              <a:rPr lang="en-US" altLang="en-US" sz="2700"/>
              <a:t>Knowledge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953" y="5872387"/>
            <a:ext cx="1482328" cy="89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3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0"/>
            <a:cs typeface="ヒラギノ明朝 ProN W3" charset="0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0"/>
            <a:cs typeface="ヒラギノ明朝 ProN W3" charset="0"/>
            <a:sym typeface="Marker Fel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Subtitle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0"/>
            <a:cs typeface="ヒラギノ明朝 ProN W3" charset="0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0" i="0" u="none" strike="noStrike" cap="none" normalizeH="0" baseline="0" smtClean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0"/>
            <a:cs typeface="ヒラギノ明朝 ProN W3" charset="0"/>
            <a:sym typeface="Marker Fel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Title &amp; Bullets</vt:lpstr>
      <vt:lpstr>Title &amp; Subtitle</vt:lpstr>
      <vt:lpstr>A.T.H.E Conference 2013 </vt:lpstr>
      <vt:lpstr>Artisan Bread</vt:lpstr>
      <vt:lpstr>Range of popular breads</vt:lpstr>
      <vt:lpstr>Ingredients </vt:lpstr>
      <vt:lpstr>Principles of making Yeast Bread</vt:lpstr>
      <vt:lpstr>Principles of making soda bread</vt:lpstr>
      <vt:lpstr>Principles of making sourdough bread </vt:lpstr>
      <vt:lpstr>Bread Packaging</vt:lpstr>
      <vt:lpstr>Evaluation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A.T.H.E Conference 2013 </dc:title>
  <dc:creator>Ms. Hickey Home Economics</dc:creator>
  <cp:lastModifiedBy>Ms. Hickey Home Economics</cp:lastModifiedBy>
  <cp:revision>1</cp:revision>
  <dcterms:created xsi:type="dcterms:W3CDTF">2013-10-08T21:14:54Z</dcterms:created>
  <dcterms:modified xsi:type="dcterms:W3CDTF">2013-10-08T21:16:01Z</dcterms:modified>
</cp:coreProperties>
</file>